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68" r:id="rId16"/>
    <p:sldId id="281" r:id="rId17"/>
    <p:sldId id="269" r:id="rId18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513" autoAdjust="0"/>
  </p:normalViewPr>
  <p:slideViewPr>
    <p:cSldViewPr snapToGrid="0">
      <p:cViewPr varScale="1">
        <p:scale>
          <a:sx n="57" d="100"/>
          <a:sy n="57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06T06:51:15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6515 10120 0,'0'0'47,"0"0"-47,0 0 15,0 66-15,0-66 16,33 67-16,-33-1 15,0-66-15,34 66 16,-34-33-16,0 0 16,0 33-16,33-33 15,-33 0-15,0 0 16,0 0-16,0 1 15,0 32 1,0-66-16,0 66 16,33-66-16,-33 33 15,0-33 1,0 33-16,0-33 15,0 33-15,0 0 16,0-33 0,0 33-16,0 0 15,0 0-15,0-33 16,0 33-16,0 1 15,0-1-15,0 66 16,33-33-16,-33-33 16,0 0-16,0 33 15,0-66-15,0 33 16,0-33-16,0 33 15,0 0 1,0-33 0,0 34 15,0-34-16,0 33 1,0 0 0,0-33-16,0 33 15,0-33-15,0 33 16,0-33-1,0 33-15,0 0 16,0-33 0,0 33-1,0-33 1,0 33 62,0 0-63,0-33-15,0 0 16,0 33-16,33-33 16,-33 33-16,0-33 31,0 33-16,0 0 32,0-33-31,0 34 31,0-34-32,0 33 48,0-33 108</inkml:trace>
  <inkml:trace contextRef="#ctx0" brushRef="#br0" timeOffset="1680.0961">6582 12502 0,'33'0'16,"-33"0"-1,0 33 1,0-33-16,0 33 15,0-33 1,33 33-16,-33 0 16,0 0-16,0 0 15,0 0-15,0 0 16,0 33-16,0-33 15,0 34-15,0-67 16,0 33-16,0 33 16,0-66-1,0 33 1,0 0-16,0-33 15,0 33 1,0-33-16,0 33 16,0-33-16,0 33 15,0 0-15,0-33 16,0 33-16,0-33 15,0 33-15,0 0 16,0 34-16,0-34 16,0 0-16,0 0 15,0 0-15,0 0 16,0-33-1,0 33 32,0-33 31,0 0-62,0 33-16,0 0 15,0-33 1,0 33 0,33-33-16,-33 0 15,0 0 188</inkml:trace>
  <inkml:trace contextRef="#ctx0" brushRef="#br0" timeOffset="3616.2068">6548 14089 0,'0'0'140,"0"0"-93,0 0-16,34 0-15,-34 0 15,0 33 0,0-33-31,0 33 16,0 0 0,0-33 15,0 33 203,0-33-234,0 33 15,0 1 17,0-34 170</inkml:trace>
  <inkml:trace contextRef="#ctx0" brushRef="#br0" timeOffset="5944.34">6515 14717 0,'0'0'47,"0"34"-31,0-1-16,0 33 15,33-33-15,-33 33 16,0-33-16,0 0 15,0 0-15,0 0 16,0 0-16,0 0 16,0 0-16,0-33 15,0 34 32,0-34-31,0 33 15,0-33 47,0 33-78,0 0 15,0-33 1,0 33 0,34-33 62,-34 33-63,0 0 1,0-33-1,0 0 32,0 33 16,0-33-63,0 33 15,0-33 1,33 33-16,-33 0 15,0-33-15,0 33 16,0 0 0,0 0-16,0 34 15,0-67 1,0 33-16,0-33 47,0 33-32,0 0 1,0-33 46,0 33 94,33-33-140,-33 33-1,0 0 1,0-33 15,33 0 110,-33 33-63,0-33 0,33 0 15,-33 33-77,0-33-16,0 33 15,0 0 1,0-33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2AE22-0477-4A52-A0CB-24470B510959}" type="datetimeFigureOut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4C57B-6E9A-4C7F-AD5D-BFE346D1B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3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https://stackoverflow.com/questions/1833252/java-stanford-nlp-part-of-speech-labels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https://stackoverflow.com/questions/15059878/opennlp-chunker-and-postag-results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http://opennlp.apache.org/docs/1.8.3/manual/opennlp.html#tools.chunker.training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http://www.chokkan.org/software/crfsuite/manual.html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http://www.chokkan.org/software/crfsuite/tutorial.html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https://github.com/scrapinghub/python-crfsuite/blob/master/examples/CoNLL%202002.ipynb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https://stackoverflow.com/questions/1833252/java-stanford-nlp-part-of-speech-labels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http://it.uu01.me/p/ovqeqv.html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C57B-6E9A-4C7F-AD5D-BFE346D1BA3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14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5C30-139E-439B-8708-284C9582D820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54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6B11-C025-472F-945A-44E7379D568A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46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C678-940C-477F-A4E9-2106D5CFDB96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1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09DE-2100-474E-A892-54B991976DBF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13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B77304C-54E6-48E2-BEDC-B4236691FA5F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1BB4-B277-422E-BD0D-2375D67D4F41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37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3473-68A2-47B6-9DD7-19AC6EC92534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64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1503-994E-419E-8608-A260078E874B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32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B2B9-F52F-4160-B1DD-9DDFFD467C61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32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F197-262D-4EC8-A00D-72DF1428E4FE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AF69-CA30-48DC-A759-CDCDFA766F25}" type="datetime1">
              <a:rPr lang="zh-TW" altLang="en-US" smtClean="0"/>
              <a:t>2018/3/6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80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0C8F356-EFC7-4F00-8036-8B8313CDF7BC}" type="datetime1">
              <a:rPr lang="zh-TW" altLang="en-US" smtClean="0"/>
              <a:t>2018/3/6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3829C2E-73DE-4B34-AD8F-5EACC884D0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59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b="1" dirty="0"/>
              <a:t>Aspect-Based Opinion Mining from Product Reviews Using</a:t>
            </a:r>
            <a:br>
              <a:rPr lang="en-US" altLang="zh-TW" sz="4000" b="1" dirty="0"/>
            </a:br>
            <a:r>
              <a:rPr lang="en-US" altLang="zh-TW" sz="4000" b="1" dirty="0"/>
              <a:t>Conditional Random Fields</a:t>
            </a:r>
            <a:endParaRPr lang="zh-TW" altLang="en-US" sz="4000" dirty="0"/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10423594" cy="197842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Speaker: Jim-an </a:t>
            </a:r>
            <a:r>
              <a:rPr lang="en-US" altLang="zh-TW" dirty="0" err="1" smtClean="0"/>
              <a:t>tsai</a:t>
            </a:r>
            <a:endParaRPr lang="en-US" altLang="zh-TW" dirty="0" smtClean="0"/>
          </a:p>
          <a:p>
            <a:r>
              <a:rPr lang="en-US" altLang="zh-TW" dirty="0" smtClean="0"/>
              <a:t>advisor: professor </a:t>
            </a:r>
            <a:r>
              <a:rPr lang="en-US" altLang="zh-TW" dirty="0" err="1" smtClean="0"/>
              <a:t>jia-lin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r>
              <a:rPr lang="en-US" altLang="zh-TW" dirty="0" err="1" smtClean="0"/>
              <a:t>Author:</a:t>
            </a:r>
            <a:r>
              <a:rPr lang="en-US" altLang="zh-TW" dirty="0" err="1"/>
              <a:t>Amani</a:t>
            </a:r>
            <a:r>
              <a:rPr lang="en-US" altLang="zh-TW" dirty="0"/>
              <a:t> K. </a:t>
            </a:r>
            <a:r>
              <a:rPr lang="en-US" altLang="zh-TW" dirty="0" err="1"/>
              <a:t>Samha</a:t>
            </a:r>
            <a:r>
              <a:rPr lang="en-US" altLang="zh-TW" dirty="0"/>
              <a:t>, </a:t>
            </a:r>
            <a:r>
              <a:rPr lang="en-US" altLang="zh-TW" dirty="0" err="1"/>
              <a:t>Yuefeng</a:t>
            </a:r>
            <a:r>
              <a:rPr lang="en-US" altLang="zh-TW" dirty="0"/>
              <a:t> Li, </a:t>
            </a:r>
            <a:r>
              <a:rPr lang="en-US" altLang="zh-TW" dirty="0" err="1"/>
              <a:t>Jinglan</a:t>
            </a:r>
            <a:r>
              <a:rPr lang="en-US" altLang="zh-TW" dirty="0"/>
              <a:t> Zhang</a:t>
            </a:r>
            <a:endParaRPr lang="en-US" altLang="zh-TW" dirty="0" smtClean="0"/>
          </a:p>
          <a:p>
            <a:r>
              <a:rPr lang="en-US" altLang="zh-TW" dirty="0" smtClean="0"/>
              <a:t>Date: 2018/3/6</a:t>
            </a:r>
          </a:p>
          <a:p>
            <a:r>
              <a:rPr lang="en-US" altLang="zh-TW" dirty="0" smtClean="0"/>
              <a:t>Source: AusDM,15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2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Chunking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613" y="2009227"/>
            <a:ext cx="2905593" cy="360186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3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2165304"/>
            <a:ext cx="10058400" cy="358010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6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 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96" y="2525509"/>
            <a:ext cx="2250399" cy="13648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722" y="2024668"/>
            <a:ext cx="5514975" cy="2929717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>
            <a:off x="3625895" y="3207932"/>
            <a:ext cx="13949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6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b="1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9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label performance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684" y="2170776"/>
            <a:ext cx="5190728" cy="40513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3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2187368"/>
            <a:ext cx="10058400" cy="391836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6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8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propose </a:t>
            </a:r>
            <a:r>
              <a:rPr lang="en-US" altLang="zh-TW" dirty="0"/>
              <a:t>a CRF-based method to extract all </a:t>
            </a:r>
            <a:r>
              <a:rPr lang="en-US" altLang="zh-TW" dirty="0" smtClean="0"/>
              <a:t>possible aspects </a:t>
            </a:r>
            <a:r>
              <a:rPr lang="en-US" altLang="zh-TW" dirty="0"/>
              <a:t>and corresponding opinions in reviews </a:t>
            </a:r>
            <a:r>
              <a:rPr lang="en-US" altLang="zh-TW" dirty="0" smtClean="0"/>
              <a:t>and integrate </a:t>
            </a:r>
            <a:r>
              <a:rPr lang="en-US" altLang="zh-TW" dirty="0"/>
              <a:t>basic linguistic features with statistical </a:t>
            </a:r>
            <a:r>
              <a:rPr lang="en-US" altLang="zh-TW" dirty="0" smtClean="0"/>
              <a:t>features and </a:t>
            </a:r>
            <a:r>
              <a:rPr lang="en-US" altLang="zh-TW" dirty="0"/>
              <a:t>combined features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We were able to achieve high performance </a:t>
            </a:r>
            <a:r>
              <a:rPr lang="en-US" altLang="zh-TW" dirty="0" smtClean="0"/>
              <a:t>when applying </a:t>
            </a:r>
            <a:r>
              <a:rPr lang="en-US" altLang="zh-TW" dirty="0"/>
              <a:t>CRFs to opinion mining by the selected </a:t>
            </a:r>
            <a:r>
              <a:rPr lang="en-US" altLang="zh-TW" dirty="0" smtClean="0"/>
              <a:t>feature functions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8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6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862" y="2093976"/>
            <a:ext cx="4460234" cy="4051300"/>
          </a:xfrm>
          <a:prstGeom prst="rect">
            <a:avLst/>
          </a:prstGeom>
        </p:spPr>
      </p:pic>
      <p:pic>
        <p:nvPicPr>
          <p:cNvPr id="1026" name="Picture 2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49" y="404413"/>
            <a:ext cx="4491239" cy="30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932815" y="1521228"/>
            <a:ext cx="232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Product Reviews</a:t>
            </a:r>
            <a:endParaRPr lang="zh-TW" altLang="en-US" dirty="0"/>
          </a:p>
        </p:txBody>
      </p:sp>
      <p:pic>
        <p:nvPicPr>
          <p:cNvPr id="1028" name="Picture 4" descr="「疑問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62" y="3089607"/>
            <a:ext cx="2967686" cy="33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8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</a:t>
            </a:r>
            <a:r>
              <a:rPr lang="en-US" altLang="zh-TW" dirty="0" smtClean="0">
                <a:solidFill>
                  <a:srgbClr val="FF0000"/>
                </a:solidFill>
              </a:rPr>
              <a:t>Time Saving</a:t>
            </a:r>
            <a:r>
              <a:rPr lang="zh-TW" altLang="en-US" dirty="0" smtClean="0"/>
              <a:t>，</a:t>
            </a:r>
            <a:r>
              <a:rPr lang="en-US" altLang="zh-TW" dirty="0" smtClean="0"/>
              <a:t>We need </a:t>
            </a:r>
            <a:r>
              <a:rPr lang="en-US" altLang="zh-TW" dirty="0" smtClean="0">
                <a:solidFill>
                  <a:srgbClr val="FF0000"/>
                </a:solidFill>
              </a:rPr>
              <a:t>Aspect-Based Opinion Mining</a:t>
            </a:r>
            <a:r>
              <a:rPr lang="en-US" altLang="zh-TW" dirty="0" smtClean="0"/>
              <a:t>!!</a:t>
            </a:r>
          </a:p>
          <a:p>
            <a:r>
              <a:rPr lang="en-US" altLang="zh-TW" dirty="0" smtClean="0"/>
              <a:t>GOAL : </a:t>
            </a:r>
            <a:r>
              <a:rPr lang="en-US" altLang="zh-TW" dirty="0" smtClean="0">
                <a:solidFill>
                  <a:srgbClr val="FF0000"/>
                </a:solidFill>
              </a:rPr>
              <a:t>How to improve ABOM??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86" y="3690850"/>
            <a:ext cx="7432501" cy="172904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2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endParaRPr lang="en-US" altLang="zh-TW" dirty="0"/>
          </a:p>
          <a:p>
            <a:r>
              <a:rPr lang="en-US" altLang="zh-TW" b="1" dirty="0" smtClean="0"/>
              <a:t>Method</a:t>
            </a:r>
          </a:p>
          <a:p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3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33" y="1629295"/>
            <a:ext cx="10964973" cy="526042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2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 tagging process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366" y="2120900"/>
            <a:ext cx="9873618" cy="40513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01" y="1807616"/>
            <a:ext cx="61436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Dataset tagging process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397" y="1871519"/>
            <a:ext cx="5264383" cy="439627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5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CRF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Input: </a:t>
            </a:r>
            <a:r>
              <a:rPr lang="en-US" altLang="zh-TW" dirty="0"/>
              <a:t>(T|W, POS, Chunking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215" y="3507497"/>
            <a:ext cx="6746275" cy="237544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9C2E-73DE-4B34-AD8F-5EACC884D024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862667" y="3138165"/>
            <a:ext cx="130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Chunking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65034" y="3165597"/>
            <a:ext cx="130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T|W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78448" y="3169495"/>
            <a:ext cx="130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POS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筆跡 8"/>
              <p14:cNvContentPartPr/>
              <p14:nvPr/>
            </p14:nvContentPartPr>
            <p14:xfrm>
              <a:off x="2345400" y="3643200"/>
              <a:ext cx="72000" cy="2131560"/>
            </p14:xfrm>
          </p:contentPart>
        </mc:Choice>
        <mc:Fallback>
          <p:pic>
            <p:nvPicPr>
              <p:cNvPr id="9" name="筆跡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6040" y="3633840"/>
                <a:ext cx="90720" cy="21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21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木頭類型</Template>
  <TotalTime>389</TotalTime>
  <Words>192</Words>
  <Application>Microsoft Office PowerPoint</Application>
  <PresentationFormat>寬螢幕</PresentationFormat>
  <Paragraphs>94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微軟正黑體</vt:lpstr>
      <vt:lpstr>新細明體</vt:lpstr>
      <vt:lpstr>標楷體</vt:lpstr>
      <vt:lpstr>Calibri</vt:lpstr>
      <vt:lpstr>Rockwell</vt:lpstr>
      <vt:lpstr>Rockwell Condensed</vt:lpstr>
      <vt:lpstr>Wingdings</vt:lpstr>
      <vt:lpstr>木刻字型</vt:lpstr>
      <vt:lpstr>Aspect-Based Opinion Mining from Product Reviews Using Conditional Random Fields</vt:lpstr>
      <vt:lpstr>Outline</vt:lpstr>
      <vt:lpstr>Motivation</vt:lpstr>
      <vt:lpstr>Purpose</vt:lpstr>
      <vt:lpstr>Outline</vt:lpstr>
      <vt:lpstr>Framework</vt:lpstr>
      <vt:lpstr>Dataset tagging process</vt:lpstr>
      <vt:lpstr>Dataset tagging process</vt:lpstr>
      <vt:lpstr>CRF model</vt:lpstr>
      <vt:lpstr>Chunking</vt:lpstr>
      <vt:lpstr>Features</vt:lpstr>
      <vt:lpstr>Features</vt:lpstr>
      <vt:lpstr>Outline</vt:lpstr>
      <vt:lpstr>Model label performance</vt:lpstr>
      <vt:lpstr>performance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蔡謹安</dc:creator>
  <cp:lastModifiedBy>二樓會議室</cp:lastModifiedBy>
  <cp:revision>26</cp:revision>
  <cp:lastPrinted>2018-03-06T05:48:17Z</cp:lastPrinted>
  <dcterms:created xsi:type="dcterms:W3CDTF">2018-03-06T01:41:26Z</dcterms:created>
  <dcterms:modified xsi:type="dcterms:W3CDTF">2018-03-06T08:44:16Z</dcterms:modified>
</cp:coreProperties>
</file>